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8" r:id="rId4"/>
    <p:sldId id="265" r:id="rId5"/>
    <p:sldId id="261" r:id="rId6"/>
    <p:sldId id="266" r:id="rId7"/>
    <p:sldId id="257" r:id="rId8"/>
    <p:sldId id="263" r:id="rId9"/>
    <p:sldId id="264" r:id="rId10"/>
    <p:sldId id="260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zemi-Shirazi Lili" initials="KL" lastIdx="7" clrIdx="0">
    <p:extLst>
      <p:ext uri="{19B8F6BF-5375-455C-9EA6-DF929625EA0E}">
        <p15:presenceInfo xmlns:p15="http://schemas.microsoft.com/office/powerpoint/2012/main" userId="S-1-5-21-1231230493-411072730-1844936127-22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DB2B0-F41D-4890-BC19-46F14B5B65E3}" type="datetimeFigureOut">
              <a:rPr lang="de-DE" smtClean="0"/>
              <a:t>22.02.25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1BA14-EF86-481A-AA3E-0276C1E40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69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5BB6-DC98-4988-BE90-5177BF155ABE}" type="datetime1">
              <a:rPr lang="de-DE" smtClean="0"/>
              <a:t>22.02.25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7369" cy="14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579A-9679-4AF4-AA37-47437D84F4D0}" type="datetime1">
              <a:rPr lang="de-DE" smtClean="0"/>
              <a:t>22.02.25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77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45D9-C680-421A-8D85-FC08452F95B5}" type="datetime1">
              <a:rPr lang="de-DE" smtClean="0"/>
              <a:t>22.02.25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42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69AA-391C-43EA-93DD-59C7364E80EA}" type="datetime1">
              <a:rPr lang="de-DE" smtClean="0"/>
              <a:t>22.02.25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16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1E18-CCA5-490C-BEBA-48AF28909C1F}" type="datetime1">
              <a:rPr lang="de-DE" smtClean="0"/>
              <a:t>22.02.25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05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759-7729-4377-8F4F-2CCB8E20AA16}" type="datetime1">
              <a:rPr lang="de-DE" smtClean="0"/>
              <a:t>22.02.25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73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5F9-60AB-4A9D-8E73-B4A4BD77BFB0}" type="datetime1">
              <a:rPr lang="de-DE" smtClean="0"/>
              <a:t>22.02.25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39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B3C0-B221-493C-B36F-E92DEE678331}" type="datetime1">
              <a:rPr lang="de-DE" smtClean="0"/>
              <a:t>22.02.25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93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5FF5-6FAF-4FB7-9672-A731937A3FEA}" type="datetime1">
              <a:rPr lang="de-DE" smtClean="0"/>
              <a:t>22.02.25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2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2D4E-5863-4181-BF00-3DAEEFB7051B}" type="datetime1">
              <a:rPr lang="de-DE" smtClean="0"/>
              <a:t>22.02.25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40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EC99-A411-4151-A06D-99F944F5E1D1}" type="datetime1">
              <a:rPr lang="de-DE" smtClean="0"/>
              <a:t>22.02.25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5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A350-22E8-4DEC-9058-B9791CEA3378}" type="datetime1">
              <a:rPr lang="de-DE" smtClean="0"/>
              <a:t>22.02.25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2B7D1-0BAD-44F3-9216-39B25A386E53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555" y="6377849"/>
            <a:ext cx="2656114" cy="4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7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6859B-7C99-2CE9-6BA4-3A177635D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31" y="1684425"/>
            <a:ext cx="11646569" cy="1921794"/>
          </a:xfrm>
        </p:spPr>
        <p:txBody>
          <a:bodyPr>
            <a:normAutofit/>
          </a:bodyPr>
          <a:lstStyle/>
          <a:p>
            <a:r>
              <a:rPr lang="de-DE" sz="4800" b="1" dirty="0"/>
              <a:t>ZÖLIAKIE &amp;</a:t>
            </a:r>
            <a:br>
              <a:rPr lang="de-DE" sz="4800" b="1" dirty="0"/>
            </a:br>
            <a:r>
              <a:rPr lang="de-DE" sz="4800" b="1" dirty="0"/>
              <a:t>WEIZEN-ASSOZIIERTE ERKRANKUNGEN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F5928950-931B-9341-A19D-6E1B9AA5DEE1}"/>
              </a:ext>
            </a:extLst>
          </p:cNvPr>
          <p:cNvSpPr txBox="1">
            <a:spLocks/>
          </p:cNvSpPr>
          <p:nvPr/>
        </p:nvSpPr>
        <p:spPr>
          <a:xfrm>
            <a:off x="642257" y="3976235"/>
            <a:ext cx="11048999" cy="2103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Wissenswertes in Kürze</a:t>
            </a:r>
            <a:br>
              <a:rPr lang="de-DE" dirty="0"/>
            </a:br>
            <a:endParaRPr lang="de-DE" dirty="0"/>
          </a:p>
          <a:p>
            <a:r>
              <a:rPr lang="de-DE" sz="2000" dirty="0"/>
              <a:t>Für die AG-CED, erstellt von: Dr. Jagoda </a:t>
            </a:r>
            <a:r>
              <a:rPr lang="de-DE" sz="2000" dirty="0" err="1"/>
              <a:t>Pokryszka</a:t>
            </a:r>
            <a:r>
              <a:rPr lang="de-DE" sz="2000" baseline="30000" dirty="0"/>
              <a:t> §</a:t>
            </a:r>
            <a:r>
              <a:rPr lang="de-DE" sz="2000" dirty="0"/>
              <a:t>, </a:t>
            </a:r>
            <a:r>
              <a:rPr lang="de-DE" sz="2000" dirty="0" err="1"/>
              <a:t>ao</a:t>
            </a:r>
            <a:r>
              <a:rPr lang="de-DE" sz="2000" dirty="0"/>
              <a:t>. Univ. Prof. Dr. Lili </a:t>
            </a:r>
            <a:r>
              <a:rPr lang="de-DE" sz="2000" dirty="0" err="1"/>
              <a:t>Kazemi-Shirazi</a:t>
            </a:r>
            <a:r>
              <a:rPr lang="de-DE" sz="2000" dirty="0"/>
              <a:t> </a:t>
            </a:r>
            <a:r>
              <a:rPr lang="de-DE" sz="2000" baseline="30000" dirty="0"/>
              <a:t>§</a:t>
            </a:r>
          </a:p>
          <a:p>
            <a:pPr algn="l"/>
            <a:endParaRPr lang="de-DE" sz="1600" dirty="0"/>
          </a:p>
          <a:p>
            <a:pPr algn="l"/>
            <a:r>
              <a:rPr lang="de-DE" sz="1600" b="1" baseline="30000" dirty="0"/>
              <a:t>§ </a:t>
            </a:r>
            <a:r>
              <a:rPr lang="de-DE" sz="1600" dirty="0"/>
              <a:t>Abteilung für Gastroenterologie und Hepatologie, Klinik für Innere Medizin III, Medizinische Universität Wien, AKH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07327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325BC-3D44-74D5-4B7B-B03C3AAC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90" y="76367"/>
            <a:ext cx="10515600" cy="794281"/>
          </a:xfrm>
        </p:spPr>
        <p:txBody>
          <a:bodyPr/>
          <a:lstStyle/>
          <a:p>
            <a:r>
              <a:rPr lang="de-DE" dirty="0"/>
              <a:t>Referenzen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3A5F54-3E2D-BDAE-1D5D-FF3F306D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33" y="742716"/>
            <a:ext cx="11801521" cy="6038917"/>
          </a:xfrm>
        </p:spPr>
        <p:txBody>
          <a:bodyPr>
            <a:normAutofit fontScale="92500" lnSpcReduction="10000"/>
          </a:bodyPr>
          <a:lstStyle/>
          <a:p>
            <a:r>
              <a:rPr lang="de-DE" sz="1400" dirty="0"/>
              <a:t>Singh P, Arora A, Strand TA, Leffler DA, </a:t>
            </a:r>
            <a:r>
              <a:rPr lang="de-DE" sz="1400" dirty="0" err="1"/>
              <a:t>Catassi</a:t>
            </a:r>
            <a:r>
              <a:rPr lang="de-DE" sz="1400" dirty="0"/>
              <a:t> C, Green PH, Kelly CP, </a:t>
            </a:r>
            <a:r>
              <a:rPr lang="de-DE" sz="1400" dirty="0" err="1"/>
              <a:t>Ahuja</a:t>
            </a:r>
            <a:r>
              <a:rPr lang="de-DE" sz="1400" dirty="0"/>
              <a:t> V, </a:t>
            </a:r>
            <a:r>
              <a:rPr lang="de-DE" sz="1400" dirty="0" err="1"/>
              <a:t>Makharia</a:t>
            </a:r>
            <a:r>
              <a:rPr lang="de-DE" sz="1400" dirty="0"/>
              <a:t> GK. Global </a:t>
            </a:r>
            <a:r>
              <a:rPr lang="de-DE" sz="1400" dirty="0" err="1"/>
              <a:t>Prevalence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Celiac</a:t>
            </a:r>
            <a:r>
              <a:rPr lang="de-DE" sz="1400" dirty="0"/>
              <a:t> Disease: </a:t>
            </a:r>
            <a:r>
              <a:rPr lang="de-DE" sz="1400" dirty="0" err="1"/>
              <a:t>Systematic</a:t>
            </a:r>
            <a:r>
              <a:rPr lang="de-DE" sz="1400" dirty="0"/>
              <a:t> Review and Meta-analysis. </a:t>
            </a:r>
            <a:r>
              <a:rPr lang="de-DE" sz="1400" dirty="0" err="1"/>
              <a:t>Clin</a:t>
            </a:r>
            <a:r>
              <a:rPr lang="de-DE" sz="1400" dirty="0"/>
              <a:t> </a:t>
            </a:r>
            <a:r>
              <a:rPr lang="de-DE" sz="1400" dirty="0" err="1"/>
              <a:t>Gastroenterol</a:t>
            </a:r>
            <a:r>
              <a:rPr lang="de-DE" sz="1400" dirty="0"/>
              <a:t> </a:t>
            </a:r>
            <a:r>
              <a:rPr lang="de-DE" sz="1400" dirty="0" err="1"/>
              <a:t>Hepatol</a:t>
            </a:r>
            <a:r>
              <a:rPr lang="de-DE" sz="1400" dirty="0"/>
              <a:t>. 2018 Jun;16(6):823-836.e2. </a:t>
            </a:r>
          </a:p>
          <a:p>
            <a:r>
              <a:rPr lang="de-DE" sz="1400" dirty="0"/>
              <a:t>Marsh MN, Johnson M, Rostami K. </a:t>
            </a:r>
            <a:r>
              <a:rPr lang="de-DE" sz="1400" dirty="0" err="1"/>
              <a:t>Mucosal</a:t>
            </a:r>
            <a:r>
              <a:rPr lang="de-DE" sz="1400" dirty="0"/>
              <a:t> </a:t>
            </a:r>
            <a:r>
              <a:rPr lang="de-DE" sz="1400" dirty="0" err="1"/>
              <a:t>histopathology</a:t>
            </a:r>
            <a:r>
              <a:rPr lang="de-DE" sz="1400" dirty="0"/>
              <a:t> in </a:t>
            </a:r>
            <a:r>
              <a:rPr lang="de-DE" sz="1400" dirty="0" err="1"/>
              <a:t>celiac</a:t>
            </a:r>
            <a:r>
              <a:rPr lang="de-DE" sz="1400" dirty="0"/>
              <a:t> </a:t>
            </a:r>
            <a:r>
              <a:rPr lang="de-DE" sz="1400" dirty="0" err="1"/>
              <a:t>disease</a:t>
            </a:r>
            <a:r>
              <a:rPr lang="de-DE" sz="1400" dirty="0"/>
              <a:t>: a </a:t>
            </a:r>
            <a:r>
              <a:rPr lang="de-DE" sz="1400" dirty="0" err="1"/>
              <a:t>rebuttal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Oberhuber’s</a:t>
            </a:r>
            <a:r>
              <a:rPr lang="de-DE" sz="1400" dirty="0"/>
              <a:t> sub-division </a:t>
            </a:r>
            <a:r>
              <a:rPr lang="de-DE" sz="1400" dirty="0" err="1"/>
              <a:t>of</a:t>
            </a:r>
            <a:r>
              <a:rPr lang="de-DE" sz="1400" dirty="0"/>
              <a:t> Marsh III. </a:t>
            </a:r>
            <a:r>
              <a:rPr lang="de-DE" sz="1400" dirty="0" err="1"/>
              <a:t>Gastroenterol</a:t>
            </a:r>
            <a:r>
              <a:rPr lang="de-DE" sz="1400" dirty="0"/>
              <a:t> </a:t>
            </a:r>
            <a:r>
              <a:rPr lang="de-DE" sz="1400" dirty="0" err="1"/>
              <a:t>Hepatol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bed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bench</a:t>
            </a:r>
            <a:r>
              <a:rPr lang="de-DE" sz="1400" dirty="0"/>
              <a:t>. 2015;8(2):99-109.</a:t>
            </a:r>
          </a:p>
          <a:p>
            <a:r>
              <a:rPr lang="de-DE" sz="1400" dirty="0"/>
              <a:t>Oberhuber G, </a:t>
            </a:r>
            <a:r>
              <a:rPr lang="de-DE" sz="1400" dirty="0" err="1"/>
              <a:t>Granditsch</a:t>
            </a:r>
            <a:r>
              <a:rPr lang="de-DE" sz="1400" dirty="0"/>
              <a:t> G, Vogelsang H. The </a:t>
            </a:r>
            <a:r>
              <a:rPr lang="de-DE" sz="1400" dirty="0" err="1"/>
              <a:t>histopathology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coeliac</a:t>
            </a:r>
            <a:r>
              <a:rPr lang="de-DE" sz="1400" dirty="0"/>
              <a:t> </a:t>
            </a:r>
            <a:r>
              <a:rPr lang="de-DE" sz="1400" dirty="0" err="1"/>
              <a:t>disease</a:t>
            </a:r>
            <a:r>
              <a:rPr lang="de-DE" sz="1400" dirty="0"/>
              <a:t>: time </a:t>
            </a:r>
            <a:r>
              <a:rPr lang="de-DE" sz="1400" dirty="0" err="1"/>
              <a:t>for</a:t>
            </a:r>
            <a:r>
              <a:rPr lang="de-DE" sz="1400" dirty="0"/>
              <a:t> a </a:t>
            </a:r>
            <a:r>
              <a:rPr lang="de-DE" sz="1400" dirty="0" err="1"/>
              <a:t>standardized</a:t>
            </a:r>
            <a:r>
              <a:rPr lang="de-DE" sz="1400" dirty="0"/>
              <a:t> </a:t>
            </a:r>
            <a:r>
              <a:rPr lang="de-DE" sz="1400" dirty="0" err="1"/>
              <a:t>report</a:t>
            </a:r>
            <a:r>
              <a:rPr lang="de-DE" sz="1400" dirty="0"/>
              <a:t> </a:t>
            </a:r>
            <a:r>
              <a:rPr lang="de-DE" sz="1400" dirty="0" err="1"/>
              <a:t>scheme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pathologists</a:t>
            </a:r>
            <a:r>
              <a:rPr lang="de-DE" sz="1400" dirty="0"/>
              <a:t>. </a:t>
            </a:r>
            <a:r>
              <a:rPr lang="de-DE" sz="1400" dirty="0" err="1"/>
              <a:t>Eur</a:t>
            </a:r>
            <a:r>
              <a:rPr lang="de-DE" sz="1400" dirty="0"/>
              <a:t> J </a:t>
            </a:r>
            <a:r>
              <a:rPr lang="de-DE" sz="1400" dirty="0" err="1"/>
              <a:t>Gastroenterol</a:t>
            </a:r>
            <a:r>
              <a:rPr lang="de-DE" sz="1400" dirty="0"/>
              <a:t> </a:t>
            </a:r>
            <a:r>
              <a:rPr lang="de-DE" sz="1400" dirty="0" err="1"/>
              <a:t>Hepatol</a:t>
            </a:r>
            <a:r>
              <a:rPr lang="de-DE" sz="1400" dirty="0"/>
              <a:t>. 1999;11(10):1185-1194.</a:t>
            </a:r>
          </a:p>
          <a:p>
            <a:r>
              <a:rPr lang="de-DE" sz="1400" dirty="0"/>
              <a:t>Al-Toma A, Volta U, </a:t>
            </a:r>
            <a:r>
              <a:rPr lang="de-DE" sz="1400" dirty="0" err="1"/>
              <a:t>Auricchio</a:t>
            </a:r>
            <a:r>
              <a:rPr lang="de-DE" sz="1400" dirty="0"/>
              <a:t> R, </a:t>
            </a:r>
            <a:r>
              <a:rPr lang="de-DE" sz="1400" dirty="0" err="1"/>
              <a:t>Castillejo</a:t>
            </a:r>
            <a:r>
              <a:rPr lang="de-DE" sz="1400" dirty="0"/>
              <a:t> G, Sanders DS, </a:t>
            </a:r>
            <a:r>
              <a:rPr lang="de-DE" sz="1400" dirty="0" err="1"/>
              <a:t>Cellier</a:t>
            </a:r>
            <a:r>
              <a:rPr lang="de-DE" sz="1400" dirty="0"/>
              <a:t> C, Mulder CJ, </a:t>
            </a:r>
            <a:r>
              <a:rPr lang="de-DE" sz="1400" dirty="0" err="1"/>
              <a:t>Lundin</a:t>
            </a:r>
            <a:r>
              <a:rPr lang="de-DE" sz="1400" dirty="0"/>
              <a:t> KEA. European Society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Study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Coeliac</a:t>
            </a:r>
            <a:r>
              <a:rPr lang="de-DE" sz="1400" dirty="0"/>
              <a:t> Disease (</a:t>
            </a:r>
            <a:r>
              <a:rPr lang="de-DE" sz="1400" dirty="0" err="1"/>
              <a:t>ESsCD</a:t>
            </a:r>
            <a:r>
              <a:rPr lang="de-DE" sz="1400" dirty="0"/>
              <a:t>) </a:t>
            </a:r>
            <a:r>
              <a:rPr lang="de-DE" sz="1400" dirty="0" err="1"/>
              <a:t>guideline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coeliac</a:t>
            </a:r>
            <a:r>
              <a:rPr lang="de-DE" sz="1400" dirty="0"/>
              <a:t> </a:t>
            </a:r>
            <a:r>
              <a:rPr lang="de-DE" sz="1400" dirty="0" err="1"/>
              <a:t>disease</a:t>
            </a:r>
            <a:r>
              <a:rPr lang="de-DE" sz="1400" dirty="0"/>
              <a:t> and </a:t>
            </a:r>
            <a:r>
              <a:rPr lang="de-DE" sz="1400" dirty="0" err="1"/>
              <a:t>other</a:t>
            </a:r>
            <a:r>
              <a:rPr lang="de-DE" sz="1400" dirty="0"/>
              <a:t> </a:t>
            </a:r>
            <a:r>
              <a:rPr lang="de-DE" sz="1400" dirty="0" err="1"/>
              <a:t>gluten-related</a:t>
            </a:r>
            <a:r>
              <a:rPr lang="de-DE" sz="1400" dirty="0"/>
              <a:t> </a:t>
            </a:r>
            <a:r>
              <a:rPr lang="de-DE" sz="1400" dirty="0" err="1"/>
              <a:t>disorders</a:t>
            </a:r>
            <a:r>
              <a:rPr lang="de-DE" sz="1400" dirty="0"/>
              <a:t>. United European </a:t>
            </a:r>
            <a:r>
              <a:rPr lang="de-DE" sz="1400" dirty="0" err="1"/>
              <a:t>Gastroenterol</a:t>
            </a:r>
            <a:r>
              <a:rPr lang="de-DE" sz="1400" dirty="0"/>
              <a:t> J. 2019 Jun;7(5):583-613.</a:t>
            </a:r>
          </a:p>
          <a:p>
            <a:r>
              <a:rPr lang="en-US" sz="1400" dirty="0" err="1"/>
              <a:t>Shiha</a:t>
            </a:r>
            <a:r>
              <a:rPr lang="en-US" sz="1400" dirty="0"/>
              <a:t> MG, Raju SA, Penny HA, Sanders DS. Non-coeliac gluten sensitivity: from Salerno to Rome. Lancet Gastroenterol Hepatol. 2024 Feb;9(2):94-95. </a:t>
            </a:r>
            <a:r>
              <a:rPr lang="en-US" sz="1400" dirty="0" err="1"/>
              <a:t>doi</a:t>
            </a:r>
            <a:r>
              <a:rPr lang="en-US" sz="1400" dirty="0"/>
              <a:t>: 10.1016/S2468-1253(23)00358-8. </a:t>
            </a:r>
            <a:r>
              <a:rPr lang="en-US" sz="1400" dirty="0" err="1"/>
              <a:t>Epub</a:t>
            </a:r>
            <a:r>
              <a:rPr lang="en-US" sz="1400" dirty="0"/>
              <a:t> 2023 Nov 28.</a:t>
            </a:r>
          </a:p>
          <a:p>
            <a:r>
              <a:rPr lang="de-DE" sz="1400" dirty="0"/>
              <a:t>Rubio-</a:t>
            </a:r>
            <a:r>
              <a:rPr lang="de-DE" sz="1400" dirty="0" err="1"/>
              <a:t>Tapia</a:t>
            </a:r>
            <a:r>
              <a:rPr lang="de-DE" sz="1400" dirty="0"/>
              <a:t> A, Hill ID, Semrad C, Kelly CP, Greer KB, </a:t>
            </a:r>
            <a:r>
              <a:rPr lang="de-DE" sz="1400" dirty="0" err="1"/>
              <a:t>Limketkai</a:t>
            </a:r>
            <a:r>
              <a:rPr lang="de-DE" sz="1400" dirty="0"/>
              <a:t> BN, Lebwohl B. American College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Gastroenterology</a:t>
            </a:r>
            <a:r>
              <a:rPr lang="de-DE" sz="1400" dirty="0"/>
              <a:t> Guidelines Update: Diagnosis and Management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Celiac</a:t>
            </a:r>
            <a:r>
              <a:rPr lang="de-DE" sz="1400" dirty="0"/>
              <a:t> Disease. Am J </a:t>
            </a:r>
            <a:r>
              <a:rPr lang="de-DE" sz="1400" dirty="0" err="1"/>
              <a:t>Gastroenterol</a:t>
            </a:r>
            <a:r>
              <a:rPr lang="de-DE" sz="1400" dirty="0"/>
              <a:t>. 2023 Jan 1;118(1):59-76. </a:t>
            </a:r>
            <a:r>
              <a:rPr lang="de-DE" sz="1400" dirty="0" err="1"/>
              <a:t>doi</a:t>
            </a:r>
            <a:r>
              <a:rPr lang="de-DE" sz="1400" dirty="0"/>
              <a:t>: 10.14309/ajg.0000000000002075. </a:t>
            </a:r>
            <a:r>
              <a:rPr lang="de-DE" sz="1400" dirty="0" err="1"/>
              <a:t>Epub</a:t>
            </a:r>
            <a:r>
              <a:rPr lang="de-DE" sz="1400" dirty="0"/>
              <a:t> 2022 Sep 21.</a:t>
            </a:r>
          </a:p>
          <a:p>
            <a:r>
              <a:rPr lang="de-DE" sz="1400" dirty="0" err="1"/>
              <a:t>Schiepatti</a:t>
            </a:r>
            <a:r>
              <a:rPr lang="de-DE" sz="1400" dirty="0"/>
              <a:t> A, </a:t>
            </a:r>
            <a:r>
              <a:rPr lang="de-DE" sz="1400" dirty="0" err="1"/>
              <a:t>Maimaris</a:t>
            </a:r>
            <a:r>
              <a:rPr lang="de-DE" sz="1400" dirty="0"/>
              <a:t> S, Raju SA, Green OL, </a:t>
            </a:r>
            <a:r>
              <a:rPr lang="de-DE" sz="1400" dirty="0" err="1"/>
              <a:t>Mantica</a:t>
            </a:r>
            <a:r>
              <a:rPr lang="de-DE" sz="1400" dirty="0"/>
              <a:t> G, </a:t>
            </a:r>
            <a:r>
              <a:rPr lang="de-DE" sz="1400" dirty="0" err="1"/>
              <a:t>Therrien</a:t>
            </a:r>
            <a:r>
              <a:rPr lang="de-DE" sz="1400" dirty="0"/>
              <a:t> A, Flores-Marin D, Linden J, Fernández-</a:t>
            </a:r>
            <a:r>
              <a:rPr lang="de-DE" sz="1400" dirty="0" err="1"/>
              <a:t>Bañares</a:t>
            </a:r>
            <a:r>
              <a:rPr lang="de-DE" sz="1400" dirty="0"/>
              <a:t> F, Esteve M, Leffler D, </a:t>
            </a:r>
            <a:r>
              <a:rPr lang="de-DE" sz="1400" dirty="0" err="1"/>
              <a:t>Biagi</a:t>
            </a:r>
            <a:r>
              <a:rPr lang="de-DE" sz="1400" dirty="0"/>
              <a:t> F, Sanders DS. Persistent </a:t>
            </a:r>
            <a:r>
              <a:rPr lang="de-DE" sz="1400" dirty="0" err="1"/>
              <a:t>villous</a:t>
            </a:r>
            <a:r>
              <a:rPr lang="de-DE" sz="1400" dirty="0"/>
              <a:t> </a:t>
            </a:r>
            <a:r>
              <a:rPr lang="de-DE" sz="1400" dirty="0" err="1"/>
              <a:t>atrophy</a:t>
            </a:r>
            <a:r>
              <a:rPr lang="de-DE" sz="1400" dirty="0"/>
              <a:t> </a:t>
            </a:r>
            <a:r>
              <a:rPr lang="de-DE" sz="1400" dirty="0" err="1"/>
              <a:t>predicts</a:t>
            </a:r>
            <a:r>
              <a:rPr lang="de-DE" sz="1400" dirty="0"/>
              <a:t> </a:t>
            </a:r>
            <a:r>
              <a:rPr lang="de-DE" sz="1400" dirty="0" err="1"/>
              <a:t>development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complications</a:t>
            </a:r>
            <a:r>
              <a:rPr lang="de-DE" sz="1400" dirty="0"/>
              <a:t> and </a:t>
            </a:r>
            <a:r>
              <a:rPr lang="de-DE" sz="1400" dirty="0" err="1"/>
              <a:t>mortality</a:t>
            </a:r>
            <a:r>
              <a:rPr lang="de-DE" sz="1400" dirty="0"/>
              <a:t> in adult </a:t>
            </a:r>
            <a:r>
              <a:rPr lang="de-DE" sz="1400" dirty="0" err="1"/>
              <a:t>patients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coeliac</a:t>
            </a:r>
            <a:r>
              <a:rPr lang="de-DE" sz="1400" dirty="0"/>
              <a:t> </a:t>
            </a:r>
            <a:r>
              <a:rPr lang="de-DE" sz="1400" dirty="0" err="1"/>
              <a:t>disease</a:t>
            </a:r>
            <a:r>
              <a:rPr lang="de-DE" sz="1400" dirty="0"/>
              <a:t>: a </a:t>
            </a:r>
            <a:r>
              <a:rPr lang="de-DE" sz="1400" dirty="0" err="1"/>
              <a:t>multicentre</a:t>
            </a:r>
            <a:r>
              <a:rPr lang="de-DE" sz="1400" dirty="0"/>
              <a:t> longitudinal </a:t>
            </a:r>
            <a:r>
              <a:rPr lang="de-DE" sz="1400" dirty="0" err="1"/>
              <a:t>cohort</a:t>
            </a:r>
            <a:r>
              <a:rPr lang="de-DE" sz="1400" dirty="0"/>
              <a:t> </a:t>
            </a:r>
            <a:r>
              <a:rPr lang="de-DE" sz="1400" dirty="0" err="1"/>
              <a:t>study</a:t>
            </a:r>
            <a:r>
              <a:rPr lang="de-DE" sz="1400" dirty="0"/>
              <a:t> and </a:t>
            </a:r>
            <a:r>
              <a:rPr lang="de-DE" sz="1400" dirty="0" err="1"/>
              <a:t>development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 score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identify</a:t>
            </a:r>
            <a:r>
              <a:rPr lang="de-DE" sz="1400" dirty="0"/>
              <a:t> high-</a:t>
            </a:r>
            <a:r>
              <a:rPr lang="de-DE" sz="1400" dirty="0" err="1"/>
              <a:t>risk</a:t>
            </a:r>
            <a:r>
              <a:rPr lang="de-DE" sz="1400" dirty="0"/>
              <a:t> </a:t>
            </a:r>
            <a:r>
              <a:rPr lang="de-DE" sz="1400" dirty="0" err="1"/>
              <a:t>patients</a:t>
            </a:r>
            <a:r>
              <a:rPr lang="de-DE" sz="1400" dirty="0"/>
              <a:t>. Gut. 2023 Nov;72(11):2095-2102. </a:t>
            </a:r>
            <a:r>
              <a:rPr lang="de-DE" sz="1400" dirty="0" err="1"/>
              <a:t>doi</a:t>
            </a:r>
            <a:r>
              <a:rPr lang="de-DE" sz="1400" dirty="0"/>
              <a:t>: 10.1136/gutjnl-2023-329751. </a:t>
            </a:r>
            <a:r>
              <a:rPr lang="de-DE" sz="1400" dirty="0" err="1"/>
              <a:t>Epub</a:t>
            </a:r>
            <a:r>
              <a:rPr lang="de-DE" sz="1400" dirty="0"/>
              <a:t> 2023 Jun 26.</a:t>
            </a:r>
          </a:p>
          <a:p>
            <a:r>
              <a:rPr lang="de-DE" sz="1400" dirty="0" err="1"/>
              <a:t>Skodje</a:t>
            </a:r>
            <a:r>
              <a:rPr lang="de-DE" sz="1400" dirty="0"/>
              <a:t> GI, Sarna VK, </a:t>
            </a:r>
            <a:r>
              <a:rPr lang="de-DE" sz="1400" dirty="0" err="1"/>
              <a:t>Minelle</a:t>
            </a:r>
            <a:r>
              <a:rPr lang="de-DE" sz="1400" dirty="0"/>
              <a:t> IH, </a:t>
            </a:r>
            <a:r>
              <a:rPr lang="de-DE" sz="1400" dirty="0" err="1"/>
              <a:t>Rolfsen</a:t>
            </a:r>
            <a:r>
              <a:rPr lang="de-DE" sz="1400" dirty="0"/>
              <a:t> KL, Muir JG, Gibson PR, </a:t>
            </a:r>
            <a:r>
              <a:rPr lang="de-DE" sz="1400" dirty="0" err="1"/>
              <a:t>Veierød</a:t>
            </a:r>
            <a:r>
              <a:rPr lang="de-DE" sz="1400" dirty="0"/>
              <a:t> MB, Henriksen C, </a:t>
            </a:r>
            <a:r>
              <a:rPr lang="de-DE" sz="1400" dirty="0" err="1"/>
              <a:t>Lundin</a:t>
            </a:r>
            <a:r>
              <a:rPr lang="de-DE" sz="1400" dirty="0"/>
              <a:t> KEA. </a:t>
            </a:r>
            <a:r>
              <a:rPr lang="de-DE" sz="1400" dirty="0" err="1"/>
              <a:t>Fructan</a:t>
            </a:r>
            <a:r>
              <a:rPr lang="de-DE" sz="1400" dirty="0"/>
              <a:t>, Rather </a:t>
            </a:r>
            <a:r>
              <a:rPr lang="de-DE" sz="1400" dirty="0" err="1"/>
              <a:t>Than</a:t>
            </a:r>
            <a:r>
              <a:rPr lang="de-DE" sz="1400" dirty="0"/>
              <a:t> Gluten, </a:t>
            </a:r>
            <a:r>
              <a:rPr lang="de-DE" sz="1400" dirty="0" err="1"/>
              <a:t>Induces</a:t>
            </a:r>
            <a:r>
              <a:rPr lang="de-DE" sz="1400" dirty="0"/>
              <a:t> Symptoms in </a:t>
            </a:r>
            <a:r>
              <a:rPr lang="de-DE" sz="1400" dirty="0" err="1"/>
              <a:t>Patients</a:t>
            </a:r>
            <a:r>
              <a:rPr lang="de-DE" sz="1400" dirty="0"/>
              <a:t> With Self-</a:t>
            </a:r>
            <a:r>
              <a:rPr lang="de-DE" sz="1400" dirty="0" err="1"/>
              <a:t>Reported</a:t>
            </a:r>
            <a:r>
              <a:rPr lang="de-DE" sz="1400" dirty="0"/>
              <a:t> Non-</a:t>
            </a:r>
            <a:r>
              <a:rPr lang="de-DE" sz="1400" dirty="0" err="1"/>
              <a:t>Celiac</a:t>
            </a:r>
            <a:r>
              <a:rPr lang="de-DE" sz="1400" dirty="0"/>
              <a:t> Gluten </a:t>
            </a:r>
            <a:r>
              <a:rPr lang="de-DE" sz="1400" dirty="0" err="1"/>
              <a:t>Sensitivity</a:t>
            </a:r>
            <a:r>
              <a:rPr lang="de-DE" sz="1400" dirty="0"/>
              <a:t>. </a:t>
            </a:r>
            <a:r>
              <a:rPr lang="de-DE" sz="1400" dirty="0" err="1"/>
              <a:t>Gastroenterology</a:t>
            </a:r>
            <a:r>
              <a:rPr lang="de-DE" sz="1400" dirty="0"/>
              <a:t>. 2018 Feb;154(3):529-539.e2. </a:t>
            </a:r>
            <a:r>
              <a:rPr lang="de-DE" sz="1400" dirty="0" err="1"/>
              <a:t>doi</a:t>
            </a:r>
            <a:r>
              <a:rPr lang="de-DE" sz="1400" dirty="0"/>
              <a:t>: 10.1053/j.gastro.2017.10.040. </a:t>
            </a:r>
            <a:r>
              <a:rPr lang="de-DE" sz="1400" dirty="0" err="1"/>
              <a:t>Epub</a:t>
            </a:r>
            <a:r>
              <a:rPr lang="de-DE" sz="1400" dirty="0"/>
              <a:t> 2017 Nov 2. </a:t>
            </a:r>
          </a:p>
          <a:p>
            <a:r>
              <a:rPr lang="de-DE" sz="1400" dirty="0" err="1"/>
              <a:t>Reunala</a:t>
            </a:r>
            <a:r>
              <a:rPr lang="de-DE" sz="1400" dirty="0"/>
              <a:t> T, </a:t>
            </a:r>
            <a:r>
              <a:rPr lang="de-DE" sz="1400" dirty="0" err="1"/>
              <a:t>Hervonen</a:t>
            </a:r>
            <a:r>
              <a:rPr lang="de-DE" sz="1400" dirty="0"/>
              <a:t> K, Salmi T. Dermatitis </a:t>
            </a:r>
            <a:r>
              <a:rPr lang="de-DE" sz="1400" dirty="0" err="1"/>
              <a:t>Herpetiformis</a:t>
            </a:r>
            <a:r>
              <a:rPr lang="de-DE" sz="1400" dirty="0"/>
              <a:t>: An Update on Diagnosis and Management. Am J </a:t>
            </a:r>
            <a:r>
              <a:rPr lang="de-DE" sz="1400" dirty="0" err="1"/>
              <a:t>Clin</a:t>
            </a:r>
            <a:r>
              <a:rPr lang="de-DE" sz="1400" dirty="0"/>
              <a:t> </a:t>
            </a:r>
            <a:r>
              <a:rPr lang="de-DE" sz="1400" dirty="0" err="1"/>
              <a:t>Dermatol</a:t>
            </a:r>
            <a:r>
              <a:rPr lang="de-DE" sz="1400" dirty="0"/>
              <a:t>. 2021 May;22(3):329-338. </a:t>
            </a:r>
          </a:p>
          <a:p>
            <a:r>
              <a:rPr lang="de-DE" sz="1400" dirty="0"/>
              <a:t>Felber J, </a:t>
            </a:r>
            <a:r>
              <a:rPr lang="de-DE" sz="1400" dirty="0" err="1"/>
              <a:t>Bläker</a:t>
            </a:r>
            <a:r>
              <a:rPr lang="de-DE" sz="1400" dirty="0"/>
              <a:t> H, Fischbach W, Koletzko S, </a:t>
            </a:r>
            <a:r>
              <a:rPr lang="de-DE" sz="1400" dirty="0" err="1"/>
              <a:t>Laaß</a:t>
            </a:r>
            <a:r>
              <a:rPr lang="de-DE" sz="1400" dirty="0"/>
              <a:t> M, Lachmann N, Lorenz P, Lynen P, Reese I, Scherf K, Schuppan D, Schumann M, Aust D, Baas S, Beisel S, de </a:t>
            </a:r>
            <a:r>
              <a:rPr lang="de-DE" sz="1400" dirty="0" err="1"/>
              <a:t>Laffolie</a:t>
            </a:r>
            <a:r>
              <a:rPr lang="de-DE" sz="1400" dirty="0"/>
              <a:t> J, Duba E, </a:t>
            </a:r>
            <a:r>
              <a:rPr lang="de-DE" sz="1400" dirty="0" err="1"/>
              <a:t>Holtmeier</a:t>
            </a:r>
            <a:r>
              <a:rPr lang="de-DE" sz="1400" dirty="0"/>
              <a:t> W, Lange L, </a:t>
            </a:r>
            <a:r>
              <a:rPr lang="de-DE" sz="1400" dirty="0" err="1"/>
              <a:t>Loddenkemper</a:t>
            </a:r>
            <a:r>
              <a:rPr lang="de-DE" sz="1400" dirty="0"/>
              <a:t> C, Moog G, Rath T, Roeb E, Rubin D, Stein J, Török H, Zopf Y. Aktualisierte S2k-Leitlinie Zöliakie der Deutschen Gesellschaft für Gastroenterologie, Verdauungs- und Stoffwechselkrankheiten (DGVS). Z </a:t>
            </a:r>
            <a:r>
              <a:rPr lang="de-DE" sz="1400" dirty="0" err="1"/>
              <a:t>Gastroenterol</a:t>
            </a:r>
            <a:r>
              <a:rPr lang="de-DE" sz="1400" dirty="0"/>
              <a:t>. 2022 May;60(5):790-856. German. </a:t>
            </a:r>
            <a:r>
              <a:rPr lang="de-DE" sz="1400" dirty="0" err="1"/>
              <a:t>doi</a:t>
            </a:r>
            <a:r>
              <a:rPr lang="de-DE" sz="1400" dirty="0"/>
              <a:t>: 10.1055/a-1741-5946. </a:t>
            </a:r>
            <a:r>
              <a:rPr lang="de-DE" sz="1400" dirty="0" err="1"/>
              <a:t>Epub</a:t>
            </a:r>
            <a:r>
              <a:rPr lang="de-DE" sz="1400" dirty="0"/>
              <a:t> 2022 May 11. </a:t>
            </a:r>
          </a:p>
          <a:p>
            <a:endParaRPr lang="de-DE" sz="1400" dirty="0"/>
          </a:p>
          <a:p>
            <a:pPr marL="0" indent="0">
              <a:buNone/>
            </a:pPr>
            <a:r>
              <a:rPr lang="de-DE" sz="1400" dirty="0"/>
              <a:t>Die QR-Codes verweisen auf die </a:t>
            </a:r>
            <a:r>
              <a:rPr lang="de-DE" sz="1400" b="1" dirty="0"/>
              <a:t>„Aktualisierte S2k-Leitlinie Zöliakie der Deutschen Gesellschaft für Gastroenterologie, Verdauungs- und Stoffwechselkrankheiten (DGVS)“ Felber J et al, 2022.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Die in der Präsentation verwendeten Grafiken und Schemata wurden mittels </a:t>
            </a:r>
            <a:r>
              <a:rPr lang="de-DE" sz="1400" dirty="0" err="1"/>
              <a:t>BioRender</a:t>
            </a:r>
            <a:r>
              <a:rPr lang="de-DE" sz="1400" dirty="0"/>
              <a:t> erstellt.</a:t>
            </a:r>
          </a:p>
        </p:txBody>
      </p:sp>
    </p:spTree>
    <p:extLst>
      <p:ext uri="{BB962C8B-B14F-4D97-AF65-F5344CB8AC3E}">
        <p14:creationId xmlns:p14="http://schemas.microsoft.com/office/powerpoint/2010/main" val="78145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F3A28-F360-EBEB-E7B8-25DB85D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6" y="27273"/>
            <a:ext cx="10515600" cy="1325563"/>
          </a:xfrm>
        </p:spPr>
        <p:txBody>
          <a:bodyPr/>
          <a:lstStyle/>
          <a:p>
            <a:r>
              <a:rPr lang="de-DE" dirty="0"/>
              <a:t>Zöliakie - 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39072C-C5AC-5419-B8CA-61D0017F2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88" y="3919199"/>
            <a:ext cx="5466346" cy="2185200"/>
          </a:xfrm>
          <a:ln w="1905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dirty="0"/>
              <a:t>Prävalenz: 1% 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7B04275-1B40-E8A2-0E15-1A8F3A079AF4}"/>
              </a:ext>
            </a:extLst>
          </p:cNvPr>
          <p:cNvCxnSpPr/>
          <p:nvPr/>
        </p:nvCxnSpPr>
        <p:spPr>
          <a:xfrm>
            <a:off x="573141" y="4349548"/>
            <a:ext cx="0" cy="4681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DD016A7-56EA-F3CE-2AB7-3DF694CF7613}"/>
              </a:ext>
            </a:extLst>
          </p:cNvPr>
          <p:cNvCxnSpPr>
            <a:cxnSpLocks/>
          </p:cNvCxnSpPr>
          <p:nvPr/>
        </p:nvCxnSpPr>
        <p:spPr>
          <a:xfrm>
            <a:off x="573141" y="4817686"/>
            <a:ext cx="9319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3BC6BE90-2178-31A9-E693-3945F8FCA7EC}"/>
              </a:ext>
            </a:extLst>
          </p:cNvPr>
          <p:cNvSpPr txBox="1"/>
          <p:nvPr/>
        </p:nvSpPr>
        <p:spPr>
          <a:xfrm>
            <a:off x="1579419" y="4633020"/>
            <a:ext cx="268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4% bei RDS-Patienten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029BC6D-819A-7618-153A-F9261C8C72A6}"/>
              </a:ext>
            </a:extLst>
          </p:cNvPr>
          <p:cNvCxnSpPr/>
          <p:nvPr/>
        </p:nvCxnSpPr>
        <p:spPr>
          <a:xfrm>
            <a:off x="573141" y="5075790"/>
            <a:ext cx="0" cy="4681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CBFD76B-CD0A-4DAF-965E-C0D83441811E}"/>
              </a:ext>
            </a:extLst>
          </p:cNvPr>
          <p:cNvCxnSpPr>
            <a:cxnSpLocks/>
          </p:cNvCxnSpPr>
          <p:nvPr/>
        </p:nvCxnSpPr>
        <p:spPr>
          <a:xfrm>
            <a:off x="573141" y="5543928"/>
            <a:ext cx="9319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FCEC9A9-9F54-9AE5-0DF9-3E44224C83F0}"/>
              </a:ext>
            </a:extLst>
          </p:cNvPr>
          <p:cNvSpPr txBox="1"/>
          <p:nvPr/>
        </p:nvSpPr>
        <p:spPr>
          <a:xfrm>
            <a:off x="1544418" y="5309859"/>
            <a:ext cx="412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10% bei positiver Familienanamnese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05D2B93-9CE3-63EC-1C08-E822D34D4ADB}"/>
              </a:ext>
            </a:extLst>
          </p:cNvPr>
          <p:cNvSpPr txBox="1"/>
          <p:nvPr/>
        </p:nvSpPr>
        <p:spPr>
          <a:xfrm>
            <a:off x="330687" y="1169988"/>
            <a:ext cx="5466346" cy="23760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/>
              <a:t>Definition</a:t>
            </a:r>
          </a:p>
          <a:p>
            <a:endParaRPr lang="de-DE" sz="2800" dirty="0"/>
          </a:p>
          <a:p>
            <a:r>
              <a:rPr lang="de-DE" dirty="0"/>
              <a:t>Chronische Autoimmunerkrankung bei genetisch prädisponierten Personen, die durch </a:t>
            </a:r>
            <a:r>
              <a:rPr lang="de-DE" dirty="0" err="1"/>
              <a:t>Gluteneinnahme</a:t>
            </a:r>
            <a:r>
              <a:rPr lang="de-DE" dirty="0"/>
              <a:t> ausgelöst wird und zur Zottenatrophie und </a:t>
            </a:r>
            <a:r>
              <a:rPr lang="de-DE" dirty="0" err="1"/>
              <a:t>Kryptenhyperplasie</a:t>
            </a:r>
            <a:r>
              <a:rPr lang="de-DE" dirty="0"/>
              <a:t> des Dünndarms/Duodenums führt</a:t>
            </a:r>
          </a:p>
          <a:p>
            <a:endParaRPr lang="de-DE" sz="28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4862733-7E7D-9707-53FE-79717DF3828C}"/>
              </a:ext>
            </a:extLst>
          </p:cNvPr>
          <p:cNvSpPr txBox="1"/>
          <p:nvPr/>
        </p:nvSpPr>
        <p:spPr>
          <a:xfrm>
            <a:off x="6164544" y="1169986"/>
            <a:ext cx="5464800" cy="23760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/>
              <a:t>Eckpfeiler der Diagnostik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64B374-29AB-5FAD-C1A9-01C40E4C358C}"/>
              </a:ext>
            </a:extLst>
          </p:cNvPr>
          <p:cNvSpPr txBox="1"/>
          <p:nvPr/>
        </p:nvSpPr>
        <p:spPr>
          <a:xfrm>
            <a:off x="6165705" y="3900790"/>
            <a:ext cx="5464800" cy="218521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/>
              <a:t>Symptome:</a:t>
            </a:r>
          </a:p>
          <a:p>
            <a:endParaRPr lang="de-DE" dirty="0"/>
          </a:p>
          <a:p>
            <a:r>
              <a:rPr lang="de-DE" dirty="0"/>
              <a:t>„Chamäleon der Gastroenterologie“</a:t>
            </a:r>
          </a:p>
          <a:p>
            <a:r>
              <a:rPr lang="de-DE" dirty="0"/>
              <a:t>Jegliches gastrointestinales Symptom </a:t>
            </a:r>
          </a:p>
          <a:p>
            <a:r>
              <a:rPr lang="de-DE" dirty="0"/>
              <a:t>sowie extraintestinale Symptome; </a:t>
            </a:r>
          </a:p>
          <a:p>
            <a:r>
              <a:rPr lang="de-DE" dirty="0"/>
              <a:t>ganz symptomlos ebenfalls möglich</a:t>
            </a:r>
          </a:p>
          <a:p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CCBA05B-77F1-B295-343C-FF6F57AFD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7500"/>
              </p:ext>
            </p:extLst>
          </p:nvPr>
        </p:nvGraphicFramePr>
        <p:xfrm>
          <a:off x="6300675" y="1627762"/>
          <a:ext cx="5053125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6303">
                  <a:extLst>
                    <a:ext uri="{9D8B030D-6E8A-4147-A177-3AD203B41FA5}">
                      <a16:colId xmlns:a16="http://schemas.microsoft.com/office/drawing/2014/main" val="457729988"/>
                    </a:ext>
                  </a:extLst>
                </a:gridCol>
                <a:gridCol w="1591362">
                  <a:extLst>
                    <a:ext uri="{9D8B030D-6E8A-4147-A177-3AD203B41FA5}">
                      <a16:colId xmlns:a16="http://schemas.microsoft.com/office/drawing/2014/main" val="1220315933"/>
                    </a:ext>
                  </a:extLst>
                </a:gridCol>
                <a:gridCol w="1415460">
                  <a:extLst>
                    <a:ext uri="{9D8B030D-6E8A-4147-A177-3AD203B41FA5}">
                      <a16:colId xmlns:a16="http://schemas.microsoft.com/office/drawing/2014/main" val="362479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Spezifität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Sensitivität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Klinik/Symptome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unspezifisch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64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Serologie (EMA, TG2)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spezifisch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hoch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2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Genetik (HLA-DQ2/8)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unspezifisch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hoch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67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Zottenatrophie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spezifisch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hoch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652847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01A85928-D797-07DA-B496-BDE4C3754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259" y="4169386"/>
            <a:ext cx="1466053" cy="146605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7927734-E83A-9BEB-C47A-C24F425A5A4A}"/>
              </a:ext>
            </a:extLst>
          </p:cNvPr>
          <p:cNvSpPr txBox="1"/>
          <p:nvPr/>
        </p:nvSpPr>
        <p:spPr>
          <a:xfrm>
            <a:off x="247373" y="6533322"/>
            <a:ext cx="3573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RDS - Reizdarmsyndrom</a:t>
            </a:r>
          </a:p>
        </p:txBody>
      </p:sp>
    </p:spTree>
    <p:extLst>
      <p:ext uri="{BB962C8B-B14F-4D97-AF65-F5344CB8AC3E}">
        <p14:creationId xmlns:p14="http://schemas.microsoft.com/office/powerpoint/2010/main" val="9947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/>
      <p:bldP spid="13" grpId="0"/>
      <p:bldP spid="14" grpId="0" animBg="1"/>
      <p:bldP spid="1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D50B8-7609-7A68-D868-60C78C82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3"/>
            <a:ext cx="10515600" cy="955668"/>
          </a:xfrm>
        </p:spPr>
        <p:txBody>
          <a:bodyPr/>
          <a:lstStyle/>
          <a:p>
            <a:r>
              <a:rPr lang="de-DE" dirty="0"/>
              <a:t>Diagnostik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4D380E-4163-35E3-A495-4193DCF89AE7}"/>
              </a:ext>
            </a:extLst>
          </p:cNvPr>
          <p:cNvSpPr txBox="1"/>
          <p:nvPr/>
        </p:nvSpPr>
        <p:spPr>
          <a:xfrm>
            <a:off x="113753" y="6550223"/>
            <a:ext cx="10955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TG2 – </a:t>
            </a:r>
            <a:r>
              <a:rPr lang="de-DE" sz="1400" dirty="0" err="1"/>
              <a:t>tissue</a:t>
            </a:r>
            <a:r>
              <a:rPr lang="de-DE" sz="1400" dirty="0"/>
              <a:t>-Transglutaminase 2; EMA – </a:t>
            </a:r>
            <a:r>
              <a:rPr lang="de-DE" sz="1400" dirty="0" err="1"/>
              <a:t>Endomysiale</a:t>
            </a:r>
            <a:r>
              <a:rPr lang="de-DE" sz="1400" dirty="0"/>
              <a:t> Antikörper; DIF – direkte Immunfluoreszenz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B8E8B0A-F21F-2FC1-68B7-06E4D64C166C}"/>
              </a:ext>
            </a:extLst>
          </p:cNvPr>
          <p:cNvSpPr txBox="1"/>
          <p:nvPr/>
        </p:nvSpPr>
        <p:spPr>
          <a:xfrm>
            <a:off x="5696406" y="1914563"/>
            <a:ext cx="5613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CAVE!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KEINE</a:t>
            </a:r>
            <a:r>
              <a:rPr lang="de-DE" dirty="0"/>
              <a:t> glutenfreie Diät </a:t>
            </a:r>
            <a:r>
              <a:rPr lang="de-DE" b="1" dirty="0"/>
              <a:t>VOR</a:t>
            </a:r>
            <a:r>
              <a:rPr lang="de-DE" dirty="0"/>
              <a:t> Sicherung der Diagnose (Fälschung von Histologie und Serologie)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Kindern und Jugendlichen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de-DE" dirty="0"/>
              <a:t> 18 Jahre keine Biopsie notwendig, wenn IgA-TG2 ≥ 10x oberer Grenzwert </a:t>
            </a:r>
            <a:r>
              <a:rPr lang="de-DE" b="1" dirty="0"/>
              <a:t>UND</a:t>
            </a:r>
            <a:r>
              <a:rPr lang="de-DE" dirty="0"/>
              <a:t> </a:t>
            </a:r>
            <a:r>
              <a:rPr lang="de-DE" dirty="0" err="1"/>
              <a:t>IgA</a:t>
            </a:r>
            <a:r>
              <a:rPr lang="de-DE" dirty="0"/>
              <a:t>-EMA positiv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Dermatitis </a:t>
            </a:r>
            <a:r>
              <a:rPr lang="de-DE" dirty="0" err="1"/>
              <a:t>herpetiformis</a:t>
            </a:r>
            <a:r>
              <a:rPr lang="de-DE" dirty="0"/>
              <a:t> </a:t>
            </a:r>
            <a:r>
              <a:rPr lang="de-DE" dirty="0" err="1"/>
              <a:t>Duhring</a:t>
            </a:r>
            <a:r>
              <a:rPr lang="de-DE" dirty="0"/>
              <a:t>: „Zöliakie der Haut“ </a:t>
            </a:r>
            <a:r>
              <a:rPr lang="de-DE" dirty="0">
                <a:sym typeface="Wingdings" panose="05000000000000000000" pitchFamily="2" charset="2"/>
              </a:rPr>
              <a:t> primär Serologie + Hautbiopsie (DIF), Dünndarmbiopsie kontrovers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37606C0-4DF3-0543-EEF4-3DC6DC9A8924}"/>
              </a:ext>
            </a:extLst>
          </p:cNvPr>
          <p:cNvSpPr/>
          <p:nvPr/>
        </p:nvSpPr>
        <p:spPr>
          <a:xfrm>
            <a:off x="5661404" y="1872551"/>
            <a:ext cx="5613277" cy="3498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Text, Screenshot, Diagramm, Design enthält.&#10;&#10;Automatisch generierte Beschreibung">
            <a:extLst>
              <a:ext uri="{FF2B5EF4-FFF2-40B4-BE49-F238E27FC236}">
                <a16:creationId xmlns:a16="http://schemas.microsoft.com/office/drawing/2014/main" id="{B9092973-B21E-B7B3-7E8E-33C4994B5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10334" r="65031" b="12089"/>
          <a:stretch/>
        </p:blipFill>
        <p:spPr>
          <a:xfrm>
            <a:off x="925704" y="1133141"/>
            <a:ext cx="2655697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80835-9375-A2AF-2B45-22F65F09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01"/>
            <a:ext cx="10515600" cy="1325563"/>
          </a:xfrm>
        </p:spPr>
        <p:txBody>
          <a:bodyPr/>
          <a:lstStyle/>
          <a:p>
            <a:r>
              <a:rPr lang="de-DE" dirty="0"/>
              <a:t>Serologische Tests im Vergleich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6AA59053-B6A0-6C5D-AF30-651599775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374973"/>
              </p:ext>
            </p:extLst>
          </p:nvPr>
        </p:nvGraphicFramePr>
        <p:xfrm>
          <a:off x="838200" y="1646813"/>
          <a:ext cx="10515600" cy="165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517135707"/>
                    </a:ext>
                  </a:extLst>
                </a:gridCol>
                <a:gridCol w="1446925">
                  <a:extLst>
                    <a:ext uri="{9D8B030D-6E8A-4147-A177-3AD203B41FA5}">
                      <a16:colId xmlns:a16="http://schemas.microsoft.com/office/drawing/2014/main" val="3142695007"/>
                    </a:ext>
                  </a:extLst>
                </a:gridCol>
                <a:gridCol w="1505041">
                  <a:extLst>
                    <a:ext uri="{9D8B030D-6E8A-4147-A177-3AD203B41FA5}">
                      <a16:colId xmlns:a16="http://schemas.microsoft.com/office/drawing/2014/main" val="1459979460"/>
                    </a:ext>
                  </a:extLst>
                </a:gridCol>
                <a:gridCol w="2345064">
                  <a:extLst>
                    <a:ext uri="{9D8B030D-6E8A-4147-A177-3AD203B41FA5}">
                      <a16:colId xmlns:a16="http://schemas.microsoft.com/office/drawing/2014/main" val="747679729"/>
                    </a:ext>
                  </a:extLst>
                </a:gridCol>
                <a:gridCol w="3115450">
                  <a:extLst>
                    <a:ext uri="{9D8B030D-6E8A-4147-A177-3AD203B41FA5}">
                      <a16:colId xmlns:a16="http://schemas.microsoft.com/office/drawing/2014/main" val="1105198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Sensitivität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Spezifität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Kontra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78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IgA</a:t>
                      </a:r>
                      <a:r>
                        <a:rPr lang="de-DE" dirty="0"/>
                        <a:t> - 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Höchst spezifisch und sensitiv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Untersucherabhängig (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Immunfluoreszenz)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4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IgA</a:t>
                      </a:r>
                      <a:r>
                        <a:rPr lang="de-DE" dirty="0"/>
                        <a:t> – TG2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Nicht untersucher-abhängig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7421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A9B47169-24EB-3F9B-DD55-CAC9C1EF77C5}"/>
              </a:ext>
            </a:extLst>
          </p:cNvPr>
          <p:cNvSpPr txBox="1"/>
          <p:nvPr/>
        </p:nvSpPr>
        <p:spPr>
          <a:xfrm>
            <a:off x="481263" y="6466822"/>
            <a:ext cx="10955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DGP – </a:t>
            </a:r>
            <a:r>
              <a:rPr lang="de-DE" sz="1400" dirty="0" err="1"/>
              <a:t>deamidierte</a:t>
            </a:r>
            <a:r>
              <a:rPr lang="de-DE" sz="1400" dirty="0"/>
              <a:t> </a:t>
            </a:r>
            <a:r>
              <a:rPr lang="de-DE" sz="1400" dirty="0" err="1"/>
              <a:t>Gliadinpeptide</a:t>
            </a:r>
            <a:r>
              <a:rPr lang="de-DE" sz="1400" dirty="0"/>
              <a:t>; EMA – </a:t>
            </a:r>
            <a:r>
              <a:rPr lang="de-DE" sz="1400" dirty="0" err="1"/>
              <a:t>Endomysiale</a:t>
            </a:r>
            <a:r>
              <a:rPr lang="de-DE" sz="1400" dirty="0"/>
              <a:t> Antikörper; TG2 – </a:t>
            </a:r>
            <a:r>
              <a:rPr lang="de-DE" sz="1400" dirty="0" err="1"/>
              <a:t>tissue</a:t>
            </a:r>
            <a:r>
              <a:rPr lang="de-DE" sz="1400" dirty="0"/>
              <a:t>-Transglutaminase 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E46534-84AD-7432-E4AA-F421A8C560C7}"/>
              </a:ext>
            </a:extLst>
          </p:cNvPr>
          <p:cNvSpPr txBox="1"/>
          <p:nvPr/>
        </p:nvSpPr>
        <p:spPr>
          <a:xfrm>
            <a:off x="736600" y="3915191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CAVE!</a:t>
            </a:r>
          </a:p>
          <a:p>
            <a:endParaRPr lang="de-DE" dirty="0"/>
          </a:p>
          <a:p>
            <a:r>
              <a:rPr lang="de-DE" dirty="0" err="1"/>
              <a:t>IgA</a:t>
            </a:r>
            <a:r>
              <a:rPr lang="de-DE" dirty="0"/>
              <a:t>-Mangel durch Gesamt-</a:t>
            </a:r>
            <a:r>
              <a:rPr lang="de-DE" dirty="0" err="1"/>
              <a:t>IgA</a:t>
            </a:r>
            <a:r>
              <a:rPr lang="de-DE" dirty="0"/>
              <a:t>-Test zuerst ausschließen</a:t>
            </a:r>
          </a:p>
          <a:p>
            <a:endParaRPr lang="de-DE" dirty="0"/>
          </a:p>
          <a:p>
            <a:r>
              <a:rPr lang="de-DE" dirty="0"/>
              <a:t>Beim </a:t>
            </a:r>
            <a:r>
              <a:rPr lang="de-DE" dirty="0" err="1"/>
              <a:t>IgA</a:t>
            </a:r>
            <a:r>
              <a:rPr lang="de-DE" dirty="0"/>
              <a:t>-Mangel </a:t>
            </a:r>
            <a:r>
              <a:rPr lang="de-DE" dirty="0">
                <a:sym typeface="Wingdings" panose="05000000000000000000" pitchFamily="2" charset="2"/>
              </a:rPr>
              <a:t> IgG-TG2 oder </a:t>
            </a:r>
            <a:r>
              <a:rPr lang="de-DE" dirty="0" err="1">
                <a:sym typeface="Wingdings" panose="05000000000000000000" pitchFamily="2" charset="2"/>
              </a:rPr>
              <a:t>IgG</a:t>
            </a:r>
            <a:r>
              <a:rPr lang="de-DE" dirty="0">
                <a:sym typeface="Wingdings" panose="05000000000000000000" pitchFamily="2" charset="2"/>
              </a:rPr>
              <a:t>-EMA</a:t>
            </a:r>
            <a:r>
              <a:rPr lang="de-DE" dirty="0"/>
              <a:t>  oder </a:t>
            </a:r>
            <a:r>
              <a:rPr lang="de-DE" dirty="0" err="1"/>
              <a:t>IgG</a:t>
            </a:r>
            <a:r>
              <a:rPr lang="de-DE" dirty="0"/>
              <a:t>-DGP</a:t>
            </a:r>
          </a:p>
        </p:txBody>
      </p:sp>
    </p:spTree>
    <p:extLst>
      <p:ext uri="{BB962C8B-B14F-4D97-AF65-F5344CB8AC3E}">
        <p14:creationId xmlns:p14="http://schemas.microsoft.com/office/powerpoint/2010/main" val="18995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56D19-62D6-7D32-A675-3C50BB93D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Diagramm, Screenshot, Skelett enthält.&#10;&#10;Automatisch generierte Beschreibung">
            <a:extLst>
              <a:ext uri="{FF2B5EF4-FFF2-40B4-BE49-F238E27FC236}">
                <a16:creationId xmlns:a16="http://schemas.microsoft.com/office/drawing/2014/main" id="{7F9534F4-7A83-9F43-8BDD-19978F3E0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6" t="45356" r="21635" b="7315"/>
          <a:stretch/>
        </p:blipFill>
        <p:spPr>
          <a:xfrm>
            <a:off x="507515" y="1453775"/>
            <a:ext cx="5564286" cy="46123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332693-7F69-2CB0-89A7-FC2AEE0B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01" y="102081"/>
            <a:ext cx="10515600" cy="955668"/>
          </a:xfrm>
        </p:spPr>
        <p:txBody>
          <a:bodyPr/>
          <a:lstStyle/>
          <a:p>
            <a:r>
              <a:rPr lang="de-DE" dirty="0"/>
              <a:t>Screening &amp; Genetik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2F30F4-7774-4298-8EFC-DE4B9EF36E18}"/>
              </a:ext>
            </a:extLst>
          </p:cNvPr>
          <p:cNvSpPr txBox="1"/>
          <p:nvPr/>
        </p:nvSpPr>
        <p:spPr>
          <a:xfrm>
            <a:off x="6858729" y="1088300"/>
            <a:ext cx="4983178" cy="5262979"/>
          </a:xfrm>
          <a:custGeom>
            <a:avLst/>
            <a:gdLst>
              <a:gd name="connsiteX0" fmla="*/ 0 w 5027013"/>
              <a:gd name="connsiteY0" fmla="*/ 0 h 4062651"/>
              <a:gd name="connsiteX1" fmla="*/ 5027013 w 5027013"/>
              <a:gd name="connsiteY1" fmla="*/ 0 h 4062651"/>
              <a:gd name="connsiteX2" fmla="*/ 5027013 w 5027013"/>
              <a:gd name="connsiteY2" fmla="*/ 4062651 h 4062651"/>
              <a:gd name="connsiteX3" fmla="*/ 0 w 5027013"/>
              <a:gd name="connsiteY3" fmla="*/ 4062651 h 4062651"/>
              <a:gd name="connsiteX4" fmla="*/ 0 w 5027013"/>
              <a:gd name="connsiteY4" fmla="*/ 0 h 4062651"/>
              <a:gd name="connsiteX0" fmla="*/ 0 w 5027013"/>
              <a:gd name="connsiteY0" fmla="*/ 0 h 4062651"/>
              <a:gd name="connsiteX1" fmla="*/ 5027013 w 5027013"/>
              <a:gd name="connsiteY1" fmla="*/ 0 h 4062651"/>
              <a:gd name="connsiteX2" fmla="*/ 5013887 w 5027013"/>
              <a:gd name="connsiteY2" fmla="*/ 4062651 h 4062651"/>
              <a:gd name="connsiteX3" fmla="*/ 0 w 5027013"/>
              <a:gd name="connsiteY3" fmla="*/ 4062651 h 4062651"/>
              <a:gd name="connsiteX4" fmla="*/ 0 w 5027013"/>
              <a:gd name="connsiteY4" fmla="*/ 0 h 406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013" h="4062651">
                <a:moveTo>
                  <a:pt x="0" y="0"/>
                </a:moveTo>
                <a:lnTo>
                  <a:pt x="5027013" y="0"/>
                </a:lnTo>
                <a:cubicBezTo>
                  <a:pt x="5022638" y="1354217"/>
                  <a:pt x="5018262" y="2708434"/>
                  <a:pt x="5013887" y="4062651"/>
                </a:cubicBezTo>
                <a:lnTo>
                  <a:pt x="0" y="406265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Genetik (HLA-DQ2/8)</a:t>
            </a:r>
          </a:p>
          <a:p>
            <a:pPr algn="ctr"/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Kein</a:t>
            </a:r>
            <a:r>
              <a:rPr lang="de-DE" sz="2400" dirty="0"/>
              <a:t> Routinetest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Zum </a:t>
            </a:r>
            <a:r>
              <a:rPr lang="de-DE" sz="2400" b="1" dirty="0"/>
              <a:t>Ausschluss</a:t>
            </a:r>
            <a:r>
              <a:rPr lang="de-DE" sz="2400" dirty="0"/>
              <a:t> der Diagnose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Bei widersprüchlichen Testergebnissen (z.B. negative Serologie, positive Histologie)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Familienscreening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Kein HLA-DQ2/DQ8 </a:t>
            </a:r>
            <a:r>
              <a:rPr lang="de-DE" sz="2400" dirty="0">
                <a:sym typeface="Wingdings" panose="05000000000000000000" pitchFamily="2" charset="2"/>
              </a:rPr>
              <a:t> de facto keine Zöliakie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9D9DDE-6FB7-57FA-6D8D-0C501E74A5CA}"/>
              </a:ext>
            </a:extLst>
          </p:cNvPr>
          <p:cNvSpPr txBox="1"/>
          <p:nvPr/>
        </p:nvSpPr>
        <p:spPr>
          <a:xfrm>
            <a:off x="83671" y="1009431"/>
            <a:ext cx="6351215" cy="7386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Welche Patientengruppen screenen?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04594B-41B5-EE6E-F381-15FA3B09B7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7" t="5003" r="7548" b="7002"/>
          <a:stretch/>
        </p:blipFill>
        <p:spPr>
          <a:xfrm>
            <a:off x="5196727" y="5054873"/>
            <a:ext cx="1238159" cy="129005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C3BAAF1-6A55-3B22-C3A1-8AF5B71E7A1D}"/>
              </a:ext>
            </a:extLst>
          </p:cNvPr>
          <p:cNvSpPr/>
          <p:nvPr/>
        </p:nvSpPr>
        <p:spPr>
          <a:xfrm>
            <a:off x="130072" y="1084344"/>
            <a:ext cx="6351214" cy="5262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A2F5857-3EA9-CB08-CAED-0BDB5F8A436E}"/>
              </a:ext>
            </a:extLst>
          </p:cNvPr>
          <p:cNvSpPr txBox="1"/>
          <p:nvPr/>
        </p:nvSpPr>
        <p:spPr>
          <a:xfrm>
            <a:off x="244762" y="6066141"/>
            <a:ext cx="5280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Weitere Zöliakie-assoziierte Erkrankungen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Tabellen 1.2 &amp; 1.3</a:t>
            </a:r>
          </a:p>
        </p:txBody>
      </p:sp>
    </p:spTree>
    <p:extLst>
      <p:ext uri="{BB962C8B-B14F-4D97-AF65-F5344CB8AC3E}">
        <p14:creationId xmlns:p14="http://schemas.microsoft.com/office/powerpoint/2010/main" val="35906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D97AC-BABA-079B-BAB4-552EFD10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56" y="35808"/>
            <a:ext cx="10515600" cy="978036"/>
          </a:xfrm>
        </p:spPr>
        <p:txBody>
          <a:bodyPr/>
          <a:lstStyle/>
          <a:p>
            <a:r>
              <a:rPr lang="de-DE" dirty="0"/>
              <a:t>Rolle der Endoskopie in der Diagnostik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5B9C60-69F9-45FA-5387-EC853C1C3F58}"/>
              </a:ext>
            </a:extLst>
          </p:cNvPr>
          <p:cNvSpPr/>
          <p:nvPr/>
        </p:nvSpPr>
        <p:spPr>
          <a:xfrm>
            <a:off x="236256" y="969786"/>
            <a:ext cx="11292184" cy="25871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C08A07-B60A-7515-55DB-77A9FD688207}"/>
              </a:ext>
            </a:extLst>
          </p:cNvPr>
          <p:cNvSpPr txBox="1"/>
          <p:nvPr/>
        </p:nvSpPr>
        <p:spPr>
          <a:xfrm>
            <a:off x="236256" y="481778"/>
            <a:ext cx="11117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Biopsien vom Pars descendens duodeni UND Bulbus duodeni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Fleckförmige Erkrankung möglich</a:t>
            </a:r>
            <a:r>
              <a:rPr lang="de-DE" sz="2400" dirty="0">
                <a:sym typeface="Wingdings" panose="05000000000000000000" pitchFamily="2" charset="2"/>
              </a:rPr>
              <a:t> daher </a:t>
            </a:r>
            <a:r>
              <a:rPr lang="de-DE" sz="2400" b="1" dirty="0">
                <a:sym typeface="Wingdings" panose="05000000000000000000" pitchFamily="2" charset="2"/>
              </a:rPr>
              <a:t>viele Biopsien </a:t>
            </a:r>
          </a:p>
          <a:p>
            <a:r>
              <a:rPr lang="de-DE" sz="2400" b="1" dirty="0">
                <a:sym typeface="Wingdings" panose="05000000000000000000" pitchFamily="2" charset="2"/>
              </a:rPr>
              <a:t>    (</a:t>
            </a:r>
            <a:r>
              <a:rPr lang="de-AT" sz="2400" dirty="0"/>
              <a:t>min. 4 Biopsien Pars descendens; 2 im Bulbus </a:t>
            </a:r>
            <a:r>
              <a:rPr lang="de-AT" sz="2400" dirty="0">
                <a:sym typeface="Wingdings" panose="05000000000000000000" pitchFamily="2" charset="2"/>
              </a:rPr>
              <a:t> getrennt einsenden</a:t>
            </a:r>
            <a:r>
              <a:rPr lang="de-DE" sz="2400" b="1" dirty="0">
                <a:sym typeface="Wingdings" panose="05000000000000000000" pitchFamily="2" charset="2"/>
              </a:rPr>
              <a:t>)</a:t>
            </a:r>
            <a:r>
              <a:rPr lang="de-DE" sz="2400" dirty="0">
                <a:sym typeface="Wingdings" panose="05000000000000000000" pitchFamily="2" charset="2"/>
              </a:rPr>
              <a:t>, </a:t>
            </a:r>
          </a:p>
          <a:p>
            <a:r>
              <a:rPr lang="de-DE" sz="2400" dirty="0">
                <a:sym typeface="Wingdings" panose="05000000000000000000" pitchFamily="2" charset="2"/>
              </a:rPr>
              <a:t>    auch bei normalem makroskopischem Bild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ym typeface="Wingdings" panose="05000000000000000000" pitchFamily="2" charset="2"/>
              </a:rPr>
              <a:t>Als Einzelbiopsien („single-</a:t>
            </a:r>
            <a:r>
              <a:rPr lang="de-DE" sz="2400" dirty="0" err="1">
                <a:sym typeface="Wingdings" panose="05000000000000000000" pitchFamily="2" charset="2"/>
              </a:rPr>
              <a:t>bite</a:t>
            </a:r>
            <a:r>
              <a:rPr lang="de-DE" sz="2400" dirty="0">
                <a:sym typeface="Wingdings" panose="05000000000000000000" pitchFamily="2" charset="2"/>
              </a:rPr>
              <a:t>“-Technik) entnehmen</a:t>
            </a:r>
            <a:endParaRPr lang="de-DE" sz="2400" dirty="0"/>
          </a:p>
        </p:txBody>
      </p:sp>
      <p:pic>
        <p:nvPicPr>
          <p:cNvPr id="7" name="Grafik 6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0999955D-1D95-1BEF-83D3-13C577125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5" t="38274" r="3983" b="19610"/>
          <a:stretch/>
        </p:blipFill>
        <p:spPr>
          <a:xfrm>
            <a:off x="83128" y="3981358"/>
            <a:ext cx="5136390" cy="284083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11C9D02-E209-5E02-92DA-FB29ED43382A}"/>
              </a:ext>
            </a:extLst>
          </p:cNvPr>
          <p:cNvSpPr txBox="1"/>
          <p:nvPr/>
        </p:nvSpPr>
        <p:spPr>
          <a:xfrm>
            <a:off x="183755" y="363387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MARSH - Klassifikation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C08D6AA-C104-CC62-AEBA-5390CF142A94}"/>
              </a:ext>
            </a:extLst>
          </p:cNvPr>
          <p:cNvSpPr txBox="1"/>
          <p:nvPr/>
        </p:nvSpPr>
        <p:spPr>
          <a:xfrm>
            <a:off x="7227438" y="3590321"/>
            <a:ext cx="440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Typisch: „</a:t>
            </a:r>
            <a:r>
              <a:rPr lang="de-DE" sz="2400" dirty="0" err="1"/>
              <a:t>scalloping</a:t>
            </a:r>
            <a:r>
              <a:rPr lang="de-DE" sz="2400" dirty="0"/>
              <a:t>“ (Kerbung)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62212EC-5138-3EF7-F1E1-253965D2D207}"/>
              </a:ext>
            </a:extLst>
          </p:cNvPr>
          <p:cNvSpPr txBox="1"/>
          <p:nvPr/>
        </p:nvSpPr>
        <p:spPr>
          <a:xfrm>
            <a:off x="5011423" y="6633013"/>
            <a:ext cx="464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IEL – </a:t>
            </a:r>
            <a:r>
              <a:rPr lang="de-DE" sz="1400" dirty="0" err="1"/>
              <a:t>intraepitheliale</a:t>
            </a:r>
            <a:r>
              <a:rPr lang="de-DE" sz="1400" dirty="0"/>
              <a:t> Lymphozyten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D02F379-3E16-9953-0DAA-C39CA191FAC4}"/>
              </a:ext>
            </a:extLst>
          </p:cNvPr>
          <p:cNvSpPr/>
          <p:nvPr/>
        </p:nvSpPr>
        <p:spPr>
          <a:xfrm>
            <a:off x="236255" y="4909833"/>
            <a:ext cx="4840241" cy="18057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67B95B1-AAF4-C82E-6988-9502C2DCE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15" r="5415"/>
          <a:stretch/>
        </p:blipFill>
        <p:spPr>
          <a:xfrm>
            <a:off x="7353573" y="4005234"/>
            <a:ext cx="2984835" cy="2353478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394C914-01CC-B139-B5AA-076C04FB30BF}"/>
              </a:ext>
            </a:extLst>
          </p:cNvPr>
          <p:cNvCxnSpPr>
            <a:cxnSpLocks/>
          </p:cNvCxnSpPr>
          <p:nvPr/>
        </p:nvCxnSpPr>
        <p:spPr>
          <a:xfrm flipH="1" flipV="1">
            <a:off x="5219518" y="5808654"/>
            <a:ext cx="433137" cy="405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D6759F9-C859-0514-5EFB-3C21D567652C}"/>
              </a:ext>
            </a:extLst>
          </p:cNvPr>
          <p:cNvSpPr txBox="1"/>
          <p:nvPr/>
        </p:nvSpPr>
        <p:spPr>
          <a:xfrm>
            <a:off x="5652655" y="5623988"/>
            <a:ext cx="161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ZÖLIAKIE</a:t>
            </a:r>
          </a:p>
        </p:txBody>
      </p:sp>
    </p:spTree>
    <p:extLst>
      <p:ext uri="{BB962C8B-B14F-4D97-AF65-F5344CB8AC3E}">
        <p14:creationId xmlns:p14="http://schemas.microsoft.com/office/powerpoint/2010/main" val="9115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Diagramm, Plan, Screenshot enthält.&#10;&#10;Automatisch generierte Beschreibung">
            <a:extLst>
              <a:ext uri="{FF2B5EF4-FFF2-40B4-BE49-F238E27FC236}">
                <a16:creationId xmlns:a16="http://schemas.microsoft.com/office/drawing/2014/main" id="{6E97176E-260C-18BC-4167-9F4811047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3" t="27050" r="5044" b="6284"/>
          <a:stretch/>
        </p:blipFill>
        <p:spPr>
          <a:xfrm>
            <a:off x="2375690" y="178893"/>
            <a:ext cx="8929620" cy="62085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D0EB4C2-D591-B975-32DE-8288600A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67" y="244519"/>
            <a:ext cx="10515600" cy="864284"/>
          </a:xfrm>
        </p:spPr>
        <p:txBody>
          <a:bodyPr/>
          <a:lstStyle/>
          <a:p>
            <a:r>
              <a:rPr lang="de-DE" dirty="0"/>
              <a:t>Follow-Up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513118-A975-BA98-DE25-6AD0315E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489" y="1929276"/>
            <a:ext cx="2921600" cy="96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1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4E953-BA08-FF92-F765-58EBFC6BD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4A83A-94A1-D0BC-6FB1-6E02AA5B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95"/>
            <a:ext cx="10515600" cy="864284"/>
          </a:xfrm>
        </p:spPr>
        <p:txBody>
          <a:bodyPr/>
          <a:lstStyle/>
          <a:p>
            <a:r>
              <a:rPr lang="de-DE" dirty="0"/>
              <a:t>Follow-Up &amp; Endoskopie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B68F6F-9FFB-09D2-A995-DDD96B89177F}"/>
              </a:ext>
            </a:extLst>
          </p:cNvPr>
          <p:cNvSpPr txBox="1"/>
          <p:nvPr/>
        </p:nvSpPr>
        <p:spPr>
          <a:xfrm>
            <a:off x="275631" y="1196806"/>
            <a:ext cx="10062777" cy="3416320"/>
          </a:xfrm>
          <a:custGeom>
            <a:avLst/>
            <a:gdLst>
              <a:gd name="connsiteX0" fmla="*/ 0 w 5027013"/>
              <a:gd name="connsiteY0" fmla="*/ 0 h 4062651"/>
              <a:gd name="connsiteX1" fmla="*/ 5027013 w 5027013"/>
              <a:gd name="connsiteY1" fmla="*/ 0 h 4062651"/>
              <a:gd name="connsiteX2" fmla="*/ 5027013 w 5027013"/>
              <a:gd name="connsiteY2" fmla="*/ 4062651 h 4062651"/>
              <a:gd name="connsiteX3" fmla="*/ 0 w 5027013"/>
              <a:gd name="connsiteY3" fmla="*/ 4062651 h 4062651"/>
              <a:gd name="connsiteX4" fmla="*/ 0 w 5027013"/>
              <a:gd name="connsiteY4" fmla="*/ 0 h 4062651"/>
              <a:gd name="connsiteX0" fmla="*/ 0 w 5027013"/>
              <a:gd name="connsiteY0" fmla="*/ 0 h 4062651"/>
              <a:gd name="connsiteX1" fmla="*/ 5027013 w 5027013"/>
              <a:gd name="connsiteY1" fmla="*/ 0 h 4062651"/>
              <a:gd name="connsiteX2" fmla="*/ 5013887 w 5027013"/>
              <a:gd name="connsiteY2" fmla="*/ 4062651 h 4062651"/>
              <a:gd name="connsiteX3" fmla="*/ 0 w 5027013"/>
              <a:gd name="connsiteY3" fmla="*/ 4062651 h 4062651"/>
              <a:gd name="connsiteX4" fmla="*/ 0 w 5027013"/>
              <a:gd name="connsiteY4" fmla="*/ 0 h 406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013" h="4062651">
                <a:moveTo>
                  <a:pt x="0" y="0"/>
                </a:moveTo>
                <a:lnTo>
                  <a:pt x="5027013" y="0"/>
                </a:lnTo>
                <a:cubicBezTo>
                  <a:pt x="5022638" y="1354217"/>
                  <a:pt x="5018262" y="2708434"/>
                  <a:pt x="5013887" y="4062651"/>
                </a:cubicBezTo>
                <a:lnTo>
                  <a:pt x="0" y="406265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Wann Re-Biopsie?</a:t>
            </a:r>
          </a:p>
          <a:p>
            <a:pPr algn="ctr"/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Nicht </a:t>
            </a:r>
            <a:r>
              <a:rPr lang="de-DE" sz="2400" dirty="0"/>
              <a:t>routinemäßig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Indiziert bei Verlust des Ansprechens/</a:t>
            </a:r>
            <a:r>
              <a:rPr lang="de-DE" sz="2400"/>
              <a:t>keinem Ansprechen </a:t>
            </a:r>
            <a:r>
              <a:rPr lang="de-DE" sz="2400" dirty="0"/>
              <a:t>auf GFD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Bei seronegativer Zöliakie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Wenn indiziert, dann frühestens 2 Jahre nach dem GFD-Beginn</a:t>
            </a:r>
          </a:p>
        </p:txBody>
      </p:sp>
    </p:spTree>
    <p:extLst>
      <p:ext uri="{BB962C8B-B14F-4D97-AF65-F5344CB8AC3E}">
        <p14:creationId xmlns:p14="http://schemas.microsoft.com/office/powerpoint/2010/main" val="382090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BB400-E48B-F5D2-76AD-8E8A77E7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9" y="262480"/>
            <a:ext cx="10515600" cy="724280"/>
          </a:xfrm>
        </p:spPr>
        <p:txBody>
          <a:bodyPr>
            <a:normAutofit/>
          </a:bodyPr>
          <a:lstStyle/>
          <a:p>
            <a:r>
              <a:rPr lang="de-DE" sz="4000" dirty="0"/>
              <a:t>Non-</a:t>
            </a:r>
            <a:r>
              <a:rPr lang="de-DE" sz="4000" dirty="0" err="1"/>
              <a:t>Coeliac</a:t>
            </a:r>
            <a:r>
              <a:rPr lang="de-DE" sz="4000" dirty="0"/>
              <a:t> </a:t>
            </a:r>
            <a:r>
              <a:rPr lang="de-DE" sz="4000" dirty="0" err="1"/>
              <a:t>Wheat</a:t>
            </a:r>
            <a:r>
              <a:rPr lang="de-DE" sz="4000" dirty="0"/>
              <a:t> </a:t>
            </a:r>
            <a:r>
              <a:rPr lang="de-DE" sz="4000" dirty="0" err="1"/>
              <a:t>Sensitivity</a:t>
            </a:r>
            <a:r>
              <a:rPr lang="de-DE" sz="4000" dirty="0"/>
              <a:t> (NCWS)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CF8E15-6712-A8B7-16CF-DB0E50F80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42" y="1068729"/>
            <a:ext cx="11044625" cy="5349572"/>
          </a:xfrm>
        </p:spPr>
        <p:txBody>
          <a:bodyPr>
            <a:normAutofit/>
          </a:bodyPr>
          <a:lstStyle/>
          <a:p>
            <a:r>
              <a:rPr lang="de-DE" dirty="0"/>
              <a:t>RDS-ähnliche intestinale Symptome nach dem Verzehr von Weizen (Stunden bis Tage)</a:t>
            </a:r>
          </a:p>
          <a:p>
            <a:endParaRPr lang="de-DE" dirty="0"/>
          </a:p>
          <a:p>
            <a:r>
              <a:rPr lang="de-DE" dirty="0"/>
              <a:t>Extraintestinale Symptome möglich</a:t>
            </a:r>
          </a:p>
          <a:p>
            <a:endParaRPr lang="de-DE" dirty="0"/>
          </a:p>
          <a:p>
            <a:r>
              <a:rPr lang="de-DE" dirty="0"/>
              <a:t>Verbesserung unter GFD</a:t>
            </a:r>
          </a:p>
          <a:p>
            <a:endParaRPr lang="de-DE" dirty="0"/>
          </a:p>
          <a:p>
            <a:r>
              <a:rPr lang="de-DE" dirty="0"/>
              <a:t>Auch eine Assoziation mit </a:t>
            </a:r>
            <a:r>
              <a:rPr lang="de-AT" dirty="0"/>
              <a:t>Amylase-Trypsin-Inhibitoren (ATIs), </a:t>
            </a:r>
            <a:r>
              <a:rPr lang="de-DE" dirty="0" err="1"/>
              <a:t>Fruktanen</a:t>
            </a:r>
            <a:r>
              <a:rPr lang="de-DE" dirty="0"/>
              <a:t> und FODMAPs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Zöliakie und Weizenallergie müssen ausgeschlossen sein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79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ANÄMIEhomepage</Template>
  <TotalTime>0</TotalTime>
  <Words>1088</Words>
  <Application>Microsoft Macintosh PowerPoint</Application>
  <PresentationFormat>Breitbild</PresentationFormat>
  <Paragraphs>129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Wingdings</vt:lpstr>
      <vt:lpstr>Office-Design</vt:lpstr>
      <vt:lpstr>ZÖLIAKIE &amp; WEIZEN-ASSOZIIERTE ERKRANKUNGEN</vt:lpstr>
      <vt:lpstr>Zöliakie - Basics</vt:lpstr>
      <vt:lpstr>Diagnostik</vt:lpstr>
      <vt:lpstr>Serologische Tests im Vergleich</vt:lpstr>
      <vt:lpstr>Screening &amp; Genetik</vt:lpstr>
      <vt:lpstr>Rolle der Endoskopie in der Diagnostik</vt:lpstr>
      <vt:lpstr>Follow-Up</vt:lpstr>
      <vt:lpstr>Follow-Up &amp; Endoskopie</vt:lpstr>
      <vt:lpstr>Non-Coeliac Wheat Sensitivity (NCWS)</vt:lpstr>
      <vt:lpstr>Referenzen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ZÖLIAKIE   &amp; GLUTEN-ASSOZIIERTE ERKRANKUNGEN</dc:title>
  <dc:creator>Jagoda Pokryszka</dc:creator>
  <cp:lastModifiedBy>Microsoft Office User</cp:lastModifiedBy>
  <cp:revision>129</cp:revision>
  <dcterms:created xsi:type="dcterms:W3CDTF">2024-02-06T10:47:41Z</dcterms:created>
  <dcterms:modified xsi:type="dcterms:W3CDTF">2025-02-22T10:01:06Z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efb97e-6a22-4658-b35c-bacc77de03e2_Enabled">
    <vt:lpwstr>true</vt:lpwstr>
  </property>
  <property fmtid="{D5CDD505-2E9C-101B-9397-08002B2CF9AE}" pid="3" name="MSIP_Label_17efb97e-6a22-4658-b35c-bacc77de03e2_SetDate">
    <vt:lpwstr>2024-02-06T10:47:41Z</vt:lpwstr>
  </property>
  <property fmtid="{D5CDD505-2E9C-101B-9397-08002B2CF9AE}" pid="4" name="MSIP_Label_17efb97e-6a22-4658-b35c-bacc77de03e2_Method">
    <vt:lpwstr>Standard</vt:lpwstr>
  </property>
  <property fmtid="{D5CDD505-2E9C-101B-9397-08002B2CF9AE}" pid="5" name="MSIP_Label_17efb97e-6a22-4658-b35c-bacc77de03e2_Name">
    <vt:lpwstr>defa4170-0d19-0005-0004-bc88714345d2</vt:lpwstr>
  </property>
  <property fmtid="{D5CDD505-2E9C-101B-9397-08002B2CF9AE}" pid="6" name="MSIP_Label_17efb97e-6a22-4658-b35c-bacc77de03e2_SiteId">
    <vt:lpwstr>ca39edd1-7349-449a-bbae-314640be0def</vt:lpwstr>
  </property>
  <property fmtid="{D5CDD505-2E9C-101B-9397-08002B2CF9AE}" pid="7" name="MSIP_Label_17efb97e-6a22-4658-b35c-bacc77de03e2_ActionId">
    <vt:lpwstr>317e200f-9a5c-448f-94f8-11ba0b876e41</vt:lpwstr>
  </property>
  <property fmtid="{D5CDD505-2E9C-101B-9397-08002B2CF9AE}" pid="8" name="MSIP_Label_17efb97e-6a22-4658-b35c-bacc77de03e2_ContentBits">
    <vt:lpwstr>0</vt:lpwstr>
  </property>
</Properties>
</file>